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63" r:id="rId2"/>
    <p:sldId id="258" r:id="rId3"/>
    <p:sldId id="282" r:id="rId4"/>
    <p:sldId id="259" r:id="rId5"/>
    <p:sldId id="260" r:id="rId6"/>
    <p:sldId id="275" r:id="rId7"/>
    <p:sldId id="283" r:id="rId8"/>
    <p:sldId id="278" r:id="rId9"/>
    <p:sldId id="279" r:id="rId10"/>
    <p:sldId id="281" r:id="rId11"/>
    <p:sldId id="264" r:id="rId12"/>
    <p:sldId id="276" r:id="rId13"/>
    <p:sldId id="277" r:id="rId14"/>
    <p:sldId id="284" r:id="rId15"/>
    <p:sldId id="266" r:id="rId16"/>
    <p:sldId id="268" r:id="rId17"/>
    <p:sldId id="270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0" autoAdjust="0"/>
    <p:restoredTop sz="94660"/>
  </p:normalViewPr>
  <p:slideViewPr>
    <p:cSldViewPr snapToGrid="0">
      <p:cViewPr varScale="1">
        <p:scale>
          <a:sx n="90" d="100"/>
          <a:sy n="90" d="100"/>
        </p:scale>
        <p:origin x="336" y="-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578225-AF6C-4D63-9CFE-9D8A891C55EE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AF886A-A440-4AB8-A3FE-CF7DBFF7F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556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CAO: 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78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DE5AB-7858-4990-932B-1583B9CDFB0E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5/26/2020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BB364-CEA2-4649-A4B4-32EAD570F7DA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597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r">
              <a:defRPr b="1"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43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1B3CB-00B9-45A9-BCF2-024523D43E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12763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571B1-8E42-4748-96DD-3BE8519C5891}" type="slidenum">
              <a:rPr lang="en-US"/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27959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743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6E90A-AFB4-4DB2-8DB3-59BE1E28E1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8300" y="1504950"/>
            <a:ext cx="5496984" cy="4743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68485" y="1504950"/>
            <a:ext cx="5496983" cy="4743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12F7F-C0E1-4A92-8666-D773F80083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521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9E045-8B00-4B02-901D-2C991883EE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249343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0" y="0"/>
            <a:ext cx="1930400" cy="1295400"/>
            <a:chOff x="0" y="0"/>
            <a:chExt cx="1447800" cy="1295400"/>
          </a:xfrm>
          <a:solidFill>
            <a:schemeClr val="bg1"/>
          </a:solidFill>
        </p:grpSpPr>
        <p:sp>
          <p:nvSpPr>
            <p:cNvPr id="6" name="Rectangle 5"/>
            <p:cNvSpPr/>
            <p:nvPr/>
          </p:nvSpPr>
          <p:spPr>
            <a:xfrm>
              <a:off x="0" y="0"/>
              <a:ext cx="1447800" cy="1295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7" name="Picture 6" descr="1st Special Operations Medical Group"/>
            <p:cNvPicPr/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" contrast="-20000"/>
            </a:blip>
            <a:srcRect/>
            <a:stretch>
              <a:fillRect/>
            </a:stretch>
          </p:blipFill>
          <p:spPr bwMode="auto">
            <a:xfrm>
              <a:off x="228600" y="228600"/>
              <a:ext cx="917296" cy="94366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CB4A0DC-6B68-491E-A6AC-71409D2A1294}" type="slidenum">
              <a:rPr lang="en-US" altLang="en-US"/>
              <a:pPr>
                <a:defRPr/>
              </a:pPr>
              <a:t>‹#›</a:t>
            </a:fld>
            <a:endParaRPr lang="en-US" altLang="en-U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054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25600" y="274638"/>
            <a:ext cx="8839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Line 4099"/>
          <p:cNvSpPr>
            <a:spLocks noChangeShapeType="1"/>
          </p:cNvSpPr>
          <p:nvPr/>
        </p:nvSpPr>
        <p:spPr bwMode="auto">
          <a:xfrm>
            <a:off x="508000" y="1524000"/>
            <a:ext cx="11176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1" name="Line 4099"/>
          <p:cNvSpPr>
            <a:spLocks noChangeShapeType="1"/>
          </p:cNvSpPr>
          <p:nvPr/>
        </p:nvSpPr>
        <p:spPr bwMode="auto">
          <a:xfrm>
            <a:off x="508000" y="6400800"/>
            <a:ext cx="11176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76800" y="6440270"/>
            <a:ext cx="284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1F497D">
                    <a:lumMod val="75000"/>
                  </a:srgbClr>
                </a:solidFill>
              </a:rPr>
              <a:t>Anytime…Anyplace</a:t>
            </a:r>
          </a:p>
          <a:p>
            <a:endParaRPr lang="en-US" sz="1800" dirty="0">
              <a:solidFill>
                <a:prstClr val="black"/>
              </a:solidFill>
            </a:endParaRPr>
          </a:p>
        </p:txBody>
      </p:sp>
      <p:pic>
        <p:nvPicPr>
          <p:cNvPr id="15" name="Picture 7" descr="16 SOW ORIGINAL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1600" y="261486"/>
            <a:ext cx="1455208" cy="1129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4" descr="AFSOC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>
          <a:xfrm>
            <a:off x="10510588" y="187357"/>
            <a:ext cx="1727200" cy="12604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8309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_UODo_bwp6o?feature=oembed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jpeg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9"/>
          <p:cNvSpPr txBox="1">
            <a:spLocks noChangeArrowheads="1"/>
          </p:cNvSpPr>
          <p:nvPr/>
        </p:nvSpPr>
        <p:spPr bwMode="auto">
          <a:xfrm>
            <a:off x="2574926" y="3429001"/>
            <a:ext cx="6873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en-US" altLang="en-US">
              <a:latin typeface="Arial" charset="0"/>
            </a:endParaRPr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22000" y="2558795"/>
            <a:ext cx="7790463" cy="349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3268663" y="150131"/>
            <a:ext cx="618013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3600" b="1" dirty="0">
                <a:solidFill>
                  <a:srgbClr val="002060"/>
                </a:solidFill>
                <a:latin typeface="Arial Rounded MT Bold" panose="020F0704030504030204" pitchFamily="34" charset="0"/>
              </a:rPr>
              <a:t>Fisher House </a:t>
            </a:r>
          </a:p>
          <a:p>
            <a:pPr algn="ctr" eaLnBrk="1" hangingPunct="1"/>
            <a:r>
              <a:rPr lang="en-US" altLang="en-US" sz="3600" b="1" dirty="0">
                <a:solidFill>
                  <a:srgbClr val="002060"/>
                </a:solidFill>
                <a:latin typeface="Arial Rounded MT Bold" panose="020F0704030504030204" pitchFamily="34" charset="0"/>
              </a:rPr>
              <a:t>of the Emerald Coast, Inc</a:t>
            </a:r>
          </a:p>
        </p:txBody>
      </p:sp>
      <p:pic>
        <p:nvPicPr>
          <p:cNvPr id="29701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0624" y="1783557"/>
            <a:ext cx="15525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TextBox 2"/>
          <p:cNvSpPr txBox="1">
            <a:spLocks noChangeArrowheads="1"/>
          </p:cNvSpPr>
          <p:nvPr/>
        </p:nvSpPr>
        <p:spPr bwMode="auto">
          <a:xfrm>
            <a:off x="4122069" y="1747403"/>
            <a:ext cx="729039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2400" dirty="0">
                <a:solidFill>
                  <a:srgbClr val="FF0000"/>
                </a:solidFill>
              </a:rPr>
              <a:t>Located directly across the street from Eglin AFB Hospital</a:t>
            </a:r>
          </a:p>
          <a:p>
            <a:pPr algn="ctr" eaLnBrk="1" hangingPunct="1"/>
            <a:r>
              <a:rPr lang="en-US" altLang="en-US" sz="2400" dirty="0">
                <a:solidFill>
                  <a:srgbClr val="FF0000"/>
                </a:solidFill>
              </a:rPr>
              <a:t> and a short distance from the VA Clinic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C8C4649-124F-4AB5-9C30-13BA80A3F6BE}"/>
              </a:ext>
            </a:extLst>
          </p:cNvPr>
          <p:cNvSpPr/>
          <p:nvPr/>
        </p:nvSpPr>
        <p:spPr>
          <a:xfrm>
            <a:off x="513795" y="3925950"/>
            <a:ext cx="290623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To provide needed resources for military families in crisis and also to enable these families to stay together when a member is being treated in the local area.</a:t>
            </a: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158">
            <a:extLst>
              <a:ext uri="{FF2B5EF4-FFF2-40B4-BE49-F238E27FC236}">
                <a16:creationId xmlns:a16="http://schemas.microsoft.com/office/drawing/2014/main" id="{6B965DAD-C5E4-4491-8AC1-6140945763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60" y="1715692"/>
            <a:ext cx="3205163" cy="2143125"/>
          </a:xfrm>
          <a:prstGeom prst="rect">
            <a:avLst/>
          </a:prstGeom>
        </p:spPr>
      </p:pic>
      <p:pic>
        <p:nvPicPr>
          <p:cNvPr id="5" name="Picture 4" descr="IMG_0159">
            <a:extLst>
              <a:ext uri="{FF2B5EF4-FFF2-40B4-BE49-F238E27FC236}">
                <a16:creationId xmlns:a16="http://schemas.microsoft.com/office/drawing/2014/main" id="{4FE969AF-64E2-4303-8E37-F12F1F4060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577" y="1715691"/>
            <a:ext cx="3205163" cy="2143125"/>
          </a:xfrm>
          <a:prstGeom prst="rect">
            <a:avLst/>
          </a:prstGeom>
        </p:spPr>
      </p:pic>
      <p:pic>
        <p:nvPicPr>
          <p:cNvPr id="7" name="Picture 6" descr="IMG_0160">
            <a:extLst>
              <a:ext uri="{FF2B5EF4-FFF2-40B4-BE49-F238E27FC236}">
                <a16:creationId xmlns:a16="http://schemas.microsoft.com/office/drawing/2014/main" id="{2F6F21D8-94DA-4318-8A28-81F037E68F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68" y="4025089"/>
            <a:ext cx="3205163" cy="2143125"/>
          </a:xfrm>
          <a:prstGeom prst="rect">
            <a:avLst/>
          </a:prstGeom>
        </p:spPr>
      </p:pic>
      <p:pic>
        <p:nvPicPr>
          <p:cNvPr id="9" name="Picture 8" descr="IMG_0161">
            <a:extLst>
              <a:ext uri="{FF2B5EF4-FFF2-40B4-BE49-F238E27FC236}">
                <a16:creationId xmlns:a16="http://schemas.microsoft.com/office/drawing/2014/main" id="{71CCBC36-7281-408C-AB41-5515F71E5E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886" y="4025089"/>
            <a:ext cx="6234546" cy="214312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5A8EC4D-150F-474B-90D3-F8B5253EAC11}"/>
              </a:ext>
            </a:extLst>
          </p:cNvPr>
          <p:cNvSpPr txBox="1">
            <a:spLocks/>
          </p:cNvSpPr>
          <p:nvPr/>
        </p:nvSpPr>
        <p:spPr>
          <a:xfrm>
            <a:off x="2038350" y="459581"/>
            <a:ext cx="8041315" cy="115887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>
                <a:latin typeface="Arial Rounded MT Bold" panose="020F0704030504030204" pitchFamily="34" charset="0"/>
              </a:rPr>
              <a:t>All for you and your family</a:t>
            </a:r>
          </a:p>
        </p:txBody>
      </p:sp>
    </p:spTree>
    <p:extLst>
      <p:ext uri="{BB962C8B-B14F-4D97-AF65-F5344CB8AC3E}">
        <p14:creationId xmlns:p14="http://schemas.microsoft.com/office/powerpoint/2010/main" val="694003668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1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198" y="4042808"/>
            <a:ext cx="1614435" cy="1904937"/>
          </a:xfrm>
          <a:prstGeom prst="rect">
            <a:avLst/>
          </a:prstGeom>
          <a:noFill/>
        </p:spPr>
      </p:pic>
      <p:sp>
        <p:nvSpPr>
          <p:cNvPr id="34820" name="Text Box 10"/>
          <p:cNvSpPr txBox="1">
            <a:spLocks noChangeArrowheads="1"/>
          </p:cNvSpPr>
          <p:nvPr/>
        </p:nvSpPr>
        <p:spPr bwMode="auto">
          <a:xfrm>
            <a:off x="2496277" y="2552949"/>
            <a:ext cx="4585007" cy="11588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altLang="en-US" sz="2400" dirty="0">
                <a:solidFill>
                  <a:srgbClr val="002060"/>
                </a:solidFill>
              </a:rPr>
              <a:t>Average length of stay: 3 days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altLang="en-US" sz="2400" dirty="0">
                <a:solidFill>
                  <a:srgbClr val="002060"/>
                </a:solidFill>
              </a:rPr>
              <a:t>Longest stay at our House has been 13 months (oncology), next 11 months (Aaron Hale)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D7A6C40-EEFE-4866-8DCB-A6ED6FA30B43}"/>
              </a:ext>
            </a:extLst>
          </p:cNvPr>
          <p:cNvSpPr txBox="1">
            <a:spLocks/>
          </p:cNvSpPr>
          <p:nvPr/>
        </p:nvSpPr>
        <p:spPr>
          <a:xfrm>
            <a:off x="2038350" y="459581"/>
            <a:ext cx="8041315" cy="115887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>
                <a:latin typeface="Arial Rounded MT Bold" panose="020F0704030504030204" pitchFamily="34" charset="0"/>
              </a:rPr>
              <a:t>Random Facts</a:t>
            </a:r>
          </a:p>
        </p:txBody>
      </p:sp>
      <p:pic>
        <p:nvPicPr>
          <p:cNvPr id="3" name="Picture 2" descr="A person preparing food in a kitchen&#10;&#10;Description automatically generated">
            <a:extLst>
              <a:ext uri="{FF2B5EF4-FFF2-40B4-BE49-F238E27FC236}">
                <a16:creationId xmlns:a16="http://schemas.microsoft.com/office/drawing/2014/main" id="{0A753AA7-B83B-4B01-919A-D2CDF64BFA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280" y="2148962"/>
            <a:ext cx="3963587" cy="3963587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aby lying on a bed&#10;&#10;Description automatically generated">
            <a:extLst>
              <a:ext uri="{FF2B5EF4-FFF2-40B4-BE49-F238E27FC236}">
                <a16:creationId xmlns:a16="http://schemas.microsoft.com/office/drawing/2014/main" id="{F087275D-3F9E-4BCE-9B79-0B5B841C4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827028"/>
            <a:ext cx="6096000" cy="335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0F7876-7BDF-4C7B-9D65-69F14E78A1AD}"/>
              </a:ext>
            </a:extLst>
          </p:cNvPr>
          <p:cNvSpPr/>
          <p:nvPr/>
        </p:nvSpPr>
        <p:spPr>
          <a:xfrm>
            <a:off x="2895600" y="5334001"/>
            <a:ext cx="6781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2400" dirty="0">
                <a:solidFill>
                  <a:srgbClr val="003399"/>
                </a:solidFill>
                <a:latin typeface="Arial Rounded MT Bold" pitchFamily="34" charset="0"/>
              </a:rPr>
              <a:t>Baby Asher, born at 26 weeks gestation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F28988-3A37-473A-B5BC-71929D9DCC66}"/>
              </a:ext>
            </a:extLst>
          </p:cNvPr>
          <p:cNvSpPr/>
          <p:nvPr/>
        </p:nvSpPr>
        <p:spPr>
          <a:xfrm>
            <a:off x="3810000" y="38100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altLang="en-US" sz="2400" b="1" dirty="0">
                <a:solidFill>
                  <a:srgbClr val="003399"/>
                </a:solidFill>
                <a:latin typeface="Arial Rounded MT Bold" pitchFamily="34" charset="0"/>
              </a:rPr>
              <a:t>Meet our families = the impact of your care</a:t>
            </a: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022A9BEE-A567-4D34-9D0F-79A50F6E53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2930" y="2693562"/>
            <a:ext cx="4585007" cy="11588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altLang="en-US" sz="2400" b="1" dirty="0">
                <a:solidFill>
                  <a:srgbClr val="002060"/>
                </a:solidFill>
              </a:rPr>
              <a:t>We pay for hotels when care takes you out of reach of our house at Eglin.</a:t>
            </a:r>
          </a:p>
        </p:txBody>
      </p:sp>
    </p:spTree>
    <p:extLst>
      <p:ext uri="{BB962C8B-B14F-4D97-AF65-F5344CB8AC3E}">
        <p14:creationId xmlns:p14="http://schemas.microsoft.com/office/powerpoint/2010/main" val="2441467506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7F28988-3A37-473A-B5BC-71929D9DCC66}"/>
              </a:ext>
            </a:extLst>
          </p:cNvPr>
          <p:cNvSpPr/>
          <p:nvPr/>
        </p:nvSpPr>
        <p:spPr>
          <a:xfrm>
            <a:off x="3810000" y="381001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altLang="en-US" sz="2800" dirty="0">
                <a:solidFill>
                  <a:srgbClr val="003399"/>
                </a:solidFill>
                <a:latin typeface="Arial Rounded MT Bold" pitchFamily="34" charset="0"/>
              </a:rPr>
              <a:t>Meet our families = the impact of your care</a:t>
            </a:r>
          </a:p>
        </p:txBody>
      </p:sp>
      <p:pic>
        <p:nvPicPr>
          <p:cNvPr id="2" name="Suave® presents_ A Place Called Fisher House">
            <a:hlinkClick r:id="" action="ppaction://media"/>
            <a:extLst>
              <a:ext uri="{FF2B5EF4-FFF2-40B4-BE49-F238E27FC236}">
                <a16:creationId xmlns:a16="http://schemas.microsoft.com/office/drawing/2014/main" id="{C269BB22-8FCB-47A2-85CE-D342DA55B2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2085202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9091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7F28988-3A37-473A-B5BC-71929D9DCC66}"/>
              </a:ext>
            </a:extLst>
          </p:cNvPr>
          <p:cNvSpPr/>
          <p:nvPr/>
        </p:nvSpPr>
        <p:spPr>
          <a:xfrm>
            <a:off x="3810000" y="381001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altLang="en-US" sz="2800" dirty="0">
                <a:solidFill>
                  <a:srgbClr val="003399"/>
                </a:solidFill>
                <a:latin typeface="Arial Rounded MT Bold" pitchFamily="34" charset="0"/>
              </a:rPr>
              <a:t>Meet our families = the impact of your care</a:t>
            </a:r>
          </a:p>
        </p:txBody>
      </p:sp>
      <p:pic>
        <p:nvPicPr>
          <p:cNvPr id="3" name="Online Media 2" title="Suaveￂﾮ presents  A Place Called Fisher House">
            <a:hlinkClick r:id="" action="ppaction://media"/>
            <a:extLst>
              <a:ext uri="{FF2B5EF4-FFF2-40B4-BE49-F238E27FC236}">
                <a16:creationId xmlns:a16="http://schemas.microsoft.com/office/drawing/2014/main" id="{588B5200-485C-47AB-A689-5238BDB6260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44232" y="1990947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7918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Text Box 9"/>
          <p:cNvSpPr txBox="1">
            <a:spLocks noChangeArrowheads="1"/>
          </p:cNvSpPr>
          <p:nvPr/>
        </p:nvSpPr>
        <p:spPr bwMode="auto">
          <a:xfrm>
            <a:off x="331488" y="2615279"/>
            <a:ext cx="6873875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ts val="600"/>
              </a:spcBef>
              <a:defRPr/>
            </a:pPr>
            <a:r>
              <a:rPr lang="en-US" altLang="en-US" sz="2000" b="1" dirty="0">
                <a:solidFill>
                  <a:srgbClr val="003399"/>
                </a:solidFill>
                <a:latin typeface="Calibri" panose="020F0502020204030204" pitchFamily="34" charset="0"/>
              </a:rPr>
              <a:t>VOLUNTEER – prepare a meal for our guests, help with an event</a:t>
            </a:r>
          </a:p>
          <a:p>
            <a:pPr algn="just">
              <a:spcBef>
                <a:spcPts val="600"/>
              </a:spcBef>
              <a:defRPr/>
            </a:pPr>
            <a:r>
              <a:rPr lang="en-US" altLang="en-US" sz="2000" b="1" dirty="0">
                <a:solidFill>
                  <a:srgbClr val="003399"/>
                </a:solidFill>
                <a:latin typeface="Calibri" panose="020F0502020204030204" pitchFamily="34" charset="0"/>
              </a:rPr>
              <a:t>Bake Cookies first Wednesday of every month</a:t>
            </a:r>
          </a:p>
          <a:p>
            <a:pPr algn="just">
              <a:spcBef>
                <a:spcPts val="600"/>
              </a:spcBef>
              <a:defRPr/>
            </a:pPr>
            <a:r>
              <a:rPr lang="en-US" altLang="en-US" sz="2000" b="1" dirty="0">
                <a:solidFill>
                  <a:srgbClr val="003399"/>
                </a:solidFill>
                <a:latin typeface="Calibri" panose="020F0502020204030204" pitchFamily="34" charset="0"/>
              </a:rPr>
              <a:t>Be a NATIONAL DAY CHAMPION, i.e., National Popcorn Day, Blueberry Pancake Day, etc.</a:t>
            </a:r>
          </a:p>
          <a:p>
            <a:pPr algn="just">
              <a:spcBef>
                <a:spcPts val="600"/>
              </a:spcBef>
              <a:defRPr/>
            </a:pPr>
            <a:r>
              <a:rPr lang="en-US" altLang="en-US" sz="2000" b="1" dirty="0">
                <a:solidFill>
                  <a:srgbClr val="003399"/>
                </a:solidFill>
                <a:latin typeface="Calibri" panose="020F0502020204030204" pitchFamily="34" charset="0"/>
              </a:rPr>
              <a:t>Be a DOT CONNECTOR and share our message. </a:t>
            </a:r>
            <a:endParaRPr lang="en-US" altLang="en-US" b="1" dirty="0">
              <a:solidFill>
                <a:srgbClr val="003399"/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defRPr/>
            </a:pPr>
            <a:endParaRPr lang="en-US" altLang="en-US" b="1" dirty="0">
              <a:solidFill>
                <a:srgbClr val="003399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dirty="0">
                <a:latin typeface="Arial" charset="0"/>
              </a:rPr>
              <a:t> </a:t>
            </a:r>
          </a:p>
        </p:txBody>
      </p:sp>
      <p:sp>
        <p:nvSpPr>
          <p:cNvPr id="63494" name="TextBox 3"/>
          <p:cNvSpPr txBox="1">
            <a:spLocks noChangeArrowheads="1"/>
          </p:cNvSpPr>
          <p:nvPr/>
        </p:nvSpPr>
        <p:spPr bwMode="auto">
          <a:xfrm>
            <a:off x="2582864" y="5713414"/>
            <a:ext cx="7331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800" dirty="0">
                <a:solidFill>
                  <a:srgbClr val="FF0000"/>
                </a:solidFill>
                <a:latin typeface="Arial Rounded MT Bold" pitchFamily="34" charset="0"/>
              </a:rPr>
              <a:t>VOLUNTEER – PARTNER – SHARE</a:t>
            </a:r>
          </a:p>
        </p:txBody>
      </p:sp>
      <p:pic>
        <p:nvPicPr>
          <p:cNvPr id="3" name="Picture 2" descr="A picture containing sky&#10;&#10;Description automatically generated">
            <a:extLst>
              <a:ext uri="{FF2B5EF4-FFF2-40B4-BE49-F238E27FC236}">
                <a16:creationId xmlns:a16="http://schemas.microsoft.com/office/drawing/2014/main" id="{67ACF83E-AA31-40D0-AD6B-8B4362C02A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901" y="3053343"/>
            <a:ext cx="4458653" cy="1495565"/>
          </a:xfrm>
          <a:prstGeom prst="rect">
            <a:avLst/>
          </a:prstGeom>
        </p:spPr>
      </p:pic>
      <p:sp>
        <p:nvSpPr>
          <p:cNvPr id="63490" name="Text Box 8"/>
          <p:cNvSpPr txBox="1">
            <a:spLocks noChangeArrowheads="1"/>
          </p:cNvSpPr>
          <p:nvPr/>
        </p:nvSpPr>
        <p:spPr bwMode="auto">
          <a:xfrm>
            <a:off x="3211459" y="600810"/>
            <a:ext cx="4648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3600" dirty="0">
                <a:solidFill>
                  <a:srgbClr val="002060"/>
                </a:solidFill>
                <a:latin typeface="Arial Rounded MT Bold" pitchFamily="34" charset="0"/>
              </a:rPr>
              <a:t>How Can You Help?</a:t>
            </a:r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8"/>
          <p:cNvSpPr txBox="1">
            <a:spLocks noChangeArrowheads="1"/>
          </p:cNvSpPr>
          <p:nvPr/>
        </p:nvSpPr>
        <p:spPr bwMode="auto">
          <a:xfrm>
            <a:off x="2583795" y="252701"/>
            <a:ext cx="702441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>
                <a:solidFill>
                  <a:srgbClr val="003399"/>
                </a:solidFill>
                <a:latin typeface="Arial Rounded MT Bold" pitchFamily="34" charset="0"/>
              </a:rPr>
              <a:t>Just like Krispy Kreme, our website is HOT NOW!</a:t>
            </a:r>
          </a:p>
        </p:txBody>
      </p:sp>
      <p:sp>
        <p:nvSpPr>
          <p:cNvPr id="68611" name="Text Box 9"/>
          <p:cNvSpPr txBox="1">
            <a:spLocks noChangeArrowheads="1"/>
          </p:cNvSpPr>
          <p:nvPr/>
        </p:nvSpPr>
        <p:spPr bwMode="auto">
          <a:xfrm>
            <a:off x="1249861" y="3162232"/>
            <a:ext cx="2249488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3600" dirty="0">
                <a:solidFill>
                  <a:srgbClr val="FF0000"/>
                </a:solidFill>
                <a:latin typeface="Arial" charset="0"/>
              </a:rPr>
              <a:t>Text </a:t>
            </a:r>
          </a:p>
          <a:p>
            <a:pPr algn="ctr" eaLnBrk="1" hangingPunct="1"/>
            <a:r>
              <a:rPr lang="en-US" altLang="en-US" sz="3600" dirty="0">
                <a:solidFill>
                  <a:srgbClr val="FF0000"/>
                </a:solidFill>
                <a:latin typeface="Arial" charset="0"/>
              </a:rPr>
              <a:t>FHEC to 22828 to connect</a:t>
            </a:r>
          </a:p>
        </p:txBody>
      </p:sp>
      <p:sp>
        <p:nvSpPr>
          <p:cNvPr id="68616" name="TextBox 5"/>
          <p:cNvSpPr txBox="1">
            <a:spLocks noChangeArrowheads="1"/>
          </p:cNvSpPr>
          <p:nvPr/>
        </p:nvSpPr>
        <p:spPr bwMode="auto">
          <a:xfrm>
            <a:off x="1631378" y="1956881"/>
            <a:ext cx="904830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3200" dirty="0">
                <a:solidFill>
                  <a:srgbClr val="FF0000"/>
                </a:solidFill>
                <a:latin typeface="Arial Rounded MT Bold" pitchFamily="34" charset="0"/>
              </a:rPr>
              <a:t>WWW.FISHERHOUSEEMERALDCOAST.ORG</a:t>
            </a:r>
            <a:endParaRPr lang="en-US" altLang="en-US" sz="3200" dirty="0">
              <a:latin typeface="Arial Rounded MT Bold" pitchFamily="34" charset="0"/>
            </a:endParaRPr>
          </a:p>
        </p:txBody>
      </p:sp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7D5A121-F395-4A8E-8D7D-8546A1CE84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214" y="2687570"/>
            <a:ext cx="5791200" cy="325755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E459D0D-9C7B-4E8C-83DA-34A1913C8095}"/>
              </a:ext>
            </a:extLst>
          </p:cNvPr>
          <p:cNvCxnSpPr>
            <a:cxnSpLocks/>
          </p:cNvCxnSpPr>
          <p:nvPr/>
        </p:nvCxnSpPr>
        <p:spPr>
          <a:xfrm>
            <a:off x="3776664" y="3124200"/>
            <a:ext cx="4757737" cy="16764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00050D9-AAA6-4C56-8796-8B227B81F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2447" y="4110538"/>
            <a:ext cx="2005758" cy="1627773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8"/>
          <p:cNvSpPr txBox="1">
            <a:spLocks noChangeArrowheads="1"/>
          </p:cNvSpPr>
          <p:nvPr/>
        </p:nvSpPr>
        <p:spPr bwMode="auto">
          <a:xfrm>
            <a:off x="4724400" y="493713"/>
            <a:ext cx="46482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3600" b="1">
                <a:solidFill>
                  <a:srgbClr val="003399"/>
                </a:solidFill>
                <a:latin typeface="Arial Rounded MT Bold" pitchFamily="34" charset="0"/>
              </a:rPr>
              <a:t>Connect with us</a:t>
            </a:r>
          </a:p>
        </p:txBody>
      </p:sp>
      <p:pic>
        <p:nvPicPr>
          <p:cNvPr id="70659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4817" y="2139950"/>
            <a:ext cx="1771517" cy="2087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0" name="AutoShape 2" descr="Image result for facebook image"/>
          <p:cNvSpPr>
            <a:spLocks noChangeAspect="1" noChangeArrowheads="1"/>
          </p:cNvSpPr>
          <p:nvPr/>
        </p:nvSpPr>
        <p:spPr bwMode="auto">
          <a:xfrm>
            <a:off x="5334000" y="1647825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70661" name="Picture 6" descr="http://sites.ieee.org/cedar-rapids/files/2013/11/facebook-logo-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9" y="1800225"/>
            <a:ext cx="4092575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2" name="Picture 10" descr="http://boemeiersports.com/wp-content/uploads/2014/04/twitter_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0313" y="2844801"/>
            <a:ext cx="4127500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3" name="Picture 12" descr="http://download3.vmware.com/socialmedia/icons/logo-linkedi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60576" y="4718050"/>
            <a:ext cx="4340225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5"/>
          <p:cNvSpPr>
            <a:spLocks noChangeArrowheads="1"/>
          </p:cNvSpPr>
          <p:nvPr/>
        </p:nvSpPr>
        <p:spPr bwMode="auto">
          <a:xfrm>
            <a:off x="2286000" y="2133600"/>
            <a:ext cx="7696200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3200" b="1" dirty="0">
                <a:solidFill>
                  <a:srgbClr val="003399"/>
                </a:solidFill>
                <a:latin typeface="Calibri" pitchFamily="34" charset="0"/>
              </a:rPr>
              <a:t>Fisher House of the Emerald Coast </a:t>
            </a:r>
          </a:p>
          <a:p>
            <a:pPr algn="ctr" eaLnBrk="1" hangingPunct="1"/>
            <a:r>
              <a:rPr lang="en-US" altLang="en-US" sz="3200" b="1" dirty="0">
                <a:solidFill>
                  <a:srgbClr val="003399"/>
                </a:solidFill>
                <a:latin typeface="Calibri" pitchFamily="34" charset="0"/>
              </a:rPr>
              <a:t>P.O. Box 2007, Eglin AFB 32542</a:t>
            </a:r>
          </a:p>
          <a:p>
            <a:pPr algn="ctr" eaLnBrk="1" hangingPunct="1"/>
            <a:r>
              <a:rPr lang="en-US" altLang="en-US" sz="3200" b="1" dirty="0">
                <a:solidFill>
                  <a:srgbClr val="003399"/>
                </a:solidFill>
                <a:latin typeface="Calibri" pitchFamily="34" charset="0"/>
              </a:rPr>
              <a:t>Telephone: 850-259-4956</a:t>
            </a:r>
            <a:r>
              <a:rPr lang="en-US" altLang="en-US" sz="3200" dirty="0">
                <a:solidFill>
                  <a:srgbClr val="003399"/>
                </a:solidFill>
                <a:latin typeface="Calibri" pitchFamily="34" charset="0"/>
              </a:rPr>
              <a:t> </a:t>
            </a:r>
            <a:endParaRPr lang="en-US" altLang="en-US" sz="3200" b="1" dirty="0">
              <a:solidFill>
                <a:srgbClr val="003399"/>
              </a:solidFill>
              <a:latin typeface="Calibri" pitchFamily="34" charset="0"/>
            </a:endParaRPr>
          </a:p>
          <a:p>
            <a:pPr algn="ctr" eaLnBrk="1" hangingPunct="1"/>
            <a:endParaRPr lang="en-US" altLang="en-US" sz="3200" b="1" dirty="0">
              <a:solidFill>
                <a:srgbClr val="003399"/>
              </a:solidFill>
              <a:latin typeface="Calibri" pitchFamily="34" charset="0"/>
            </a:endParaRPr>
          </a:p>
          <a:p>
            <a:pPr algn="ctr" eaLnBrk="1" hangingPunct="1"/>
            <a:r>
              <a:rPr lang="en-US" altLang="en-US" sz="3200" b="1" u="sng" dirty="0">
                <a:solidFill>
                  <a:srgbClr val="003399"/>
                </a:solidFill>
                <a:latin typeface="Calibri" pitchFamily="34" charset="0"/>
              </a:rPr>
              <a:t>director@FisherHouseEmeraldCoast.org</a:t>
            </a:r>
          </a:p>
          <a:p>
            <a:pPr algn="ctr" eaLnBrk="1" hangingPunct="1"/>
            <a:endParaRPr lang="en-US" altLang="en-US" sz="3200" b="1" u="sng" dirty="0">
              <a:solidFill>
                <a:srgbClr val="003399"/>
              </a:solidFill>
              <a:latin typeface="Calibri" pitchFamily="34" charset="0"/>
            </a:endParaRPr>
          </a:p>
          <a:p>
            <a:pPr algn="ctr" eaLnBrk="1" hangingPunct="1"/>
            <a:r>
              <a:rPr lang="en-US" altLang="en-US" sz="3200" b="1" dirty="0">
                <a:solidFill>
                  <a:srgbClr val="003399"/>
                </a:solidFill>
                <a:latin typeface="Calibri" pitchFamily="34" charset="0"/>
              </a:rPr>
              <a:t>www.FisherHouseEmeraldCoast.org</a:t>
            </a:r>
          </a:p>
          <a:p>
            <a:pPr algn="ctr" eaLnBrk="1" hangingPunct="1"/>
            <a:r>
              <a:rPr lang="en-US" altLang="en-US" sz="2800" b="1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373" y="177799"/>
            <a:ext cx="7797800" cy="1152525"/>
          </a:xfrm>
        </p:spPr>
        <p:txBody>
          <a:bodyPr/>
          <a:lstStyle/>
          <a:p>
            <a:pPr>
              <a:defRPr/>
            </a:pPr>
            <a:r>
              <a:rPr lang="en-US" b="0" i="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Contact information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7100" y="323850"/>
            <a:ext cx="7797800" cy="11588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latin typeface="Arial Rounded MT Bold" panose="020F0704030504030204" pitchFamily="34" charset="0"/>
              </a:rPr>
              <a:t>WHAT IS THE FISHER HOUSE?</a:t>
            </a:r>
          </a:p>
        </p:txBody>
      </p:sp>
      <p:graphicFrame>
        <p:nvGraphicFramePr>
          <p:cNvPr id="22531" name="Object 19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2038350" y="3506788"/>
          <a:ext cx="3816350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Chart" r:id="rId3" imgW="8219967" imgH="914400" progId="MSGraph.Chart.8">
                  <p:embed followColorScheme="full"/>
                </p:oleObj>
              </mc:Choice>
              <mc:Fallback>
                <p:oleObj name="Chart" r:id="rId3" imgW="8219967" imgH="914400" progId="MSGraph.Chart.8">
                  <p:embed followColorScheme="full"/>
                  <p:pic>
                    <p:nvPicPr>
                      <p:cNvPr id="22531" name="Object 1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8350" y="3506788"/>
                        <a:ext cx="3816350" cy="425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532" name="Picture 22" descr="family2CMYK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9787" y="2063750"/>
            <a:ext cx="2208213" cy="3311525"/>
          </a:xfrm>
          <a:prstGeom prst="rect">
            <a:avLst/>
          </a:prstGeom>
          <a:ln w="508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9E05A6-024E-4FBA-AAF4-8937766ACD5B}"/>
              </a:ext>
            </a:extLst>
          </p:cNvPr>
          <p:cNvSpPr txBox="1"/>
          <p:nvPr/>
        </p:nvSpPr>
        <p:spPr>
          <a:xfrm>
            <a:off x="554424" y="1947079"/>
            <a:ext cx="750992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A comfort home, donated by Fisher House Foundation so that members of the military and their families may be together at the most stressful time – during the hospitalization for an unexpected illness, disease or injury.</a:t>
            </a:r>
          </a:p>
          <a:p>
            <a:endParaRPr lang="en-US" sz="2800" dirty="0">
              <a:solidFill>
                <a:srgbClr val="002060"/>
              </a:solidFill>
            </a:endParaRPr>
          </a:p>
          <a:p>
            <a:r>
              <a:rPr lang="en-US" sz="2800" dirty="0">
                <a:solidFill>
                  <a:srgbClr val="002060"/>
                </a:solidFill>
              </a:rPr>
              <a:t>There is at least one Fisher House at every major medical center to provide families with the comforts of home in a supportive environment.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876794B-5EC3-4A7B-B18B-8A0CE53EFE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33" r="-902" b="46425"/>
          <a:stretch/>
        </p:blipFill>
        <p:spPr>
          <a:xfrm>
            <a:off x="744834" y="1647743"/>
            <a:ext cx="10702331" cy="45236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2AA4E6-A9BD-4316-BB13-CCE024570346}"/>
              </a:ext>
            </a:extLst>
          </p:cNvPr>
          <p:cNvSpPr txBox="1"/>
          <p:nvPr/>
        </p:nvSpPr>
        <p:spPr>
          <a:xfrm>
            <a:off x="2901823" y="394242"/>
            <a:ext cx="6388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sz="32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What, Why, How Much and Who</a:t>
            </a:r>
          </a:p>
        </p:txBody>
      </p:sp>
    </p:spTree>
    <p:extLst>
      <p:ext uri="{BB962C8B-B14F-4D97-AF65-F5344CB8AC3E}">
        <p14:creationId xmlns:p14="http://schemas.microsoft.com/office/powerpoint/2010/main" val="275717712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28601"/>
            <a:ext cx="7797800" cy="1152525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Arial Rounded MT Bold" panose="020F0704030504030204" pitchFamily="34" charset="0"/>
              </a:rPr>
              <a:t>Zachary Fisher</a:t>
            </a: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5159" y="1733107"/>
            <a:ext cx="2938688" cy="432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5391" y="1935126"/>
            <a:ext cx="52578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8350" y="459581"/>
            <a:ext cx="8041315" cy="11588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latin typeface="Arial Rounded MT Bold" panose="020F0704030504030204" pitchFamily="34" charset="0"/>
              </a:rPr>
              <a:t>About Fisher House Foundation</a:t>
            </a:r>
          </a:p>
        </p:txBody>
      </p:sp>
      <p:graphicFrame>
        <p:nvGraphicFramePr>
          <p:cNvPr id="26627" name="Object 19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2038350" y="3506788"/>
          <a:ext cx="3816350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Chart" r:id="rId3" imgW="8219967" imgH="914400" progId="MSGraph.Chart.8">
                  <p:embed followColorScheme="full"/>
                </p:oleObj>
              </mc:Choice>
              <mc:Fallback>
                <p:oleObj name="Chart" r:id="rId3" imgW="8219967" imgH="914400" progId="MSGraph.Chart.8">
                  <p:embed followColorScheme="full"/>
                  <p:pic>
                    <p:nvPicPr>
                      <p:cNvPr id="26627" name="Object 1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8350" y="3506788"/>
                        <a:ext cx="3816350" cy="425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2FE9B63-72FA-41C2-9281-DF1A17E0A1CD}"/>
              </a:ext>
            </a:extLst>
          </p:cNvPr>
          <p:cNvSpPr txBox="1"/>
          <p:nvPr/>
        </p:nvSpPr>
        <p:spPr>
          <a:xfrm>
            <a:off x="649994" y="1528921"/>
            <a:ext cx="11120247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Zachary and Elizabeth Fisher of New York founded the Fisher House Foundation, Inc with the intention of meeting a humanitarian need for our nation’s hospitalized military personnel, veterans and their families.  </a:t>
            </a:r>
          </a:p>
          <a:p>
            <a:endParaRPr lang="en-US" sz="2800" dirty="0">
              <a:solidFill>
                <a:srgbClr val="002060"/>
              </a:solidFill>
            </a:endParaRPr>
          </a:p>
          <a:p>
            <a:r>
              <a:rPr lang="en-US" sz="2400" b="1" dirty="0">
                <a:solidFill>
                  <a:srgbClr val="002060"/>
                </a:solidFill>
              </a:rPr>
              <a:t>335,000 families served since 1990</a:t>
            </a:r>
            <a:br>
              <a:rPr lang="en-US" sz="2400" b="1" dirty="0">
                <a:solidFill>
                  <a:srgbClr val="002060"/>
                </a:solidFill>
              </a:rPr>
            </a:br>
            <a:endParaRPr lang="en-US" sz="2400" b="1" dirty="0">
              <a:solidFill>
                <a:srgbClr val="002060"/>
              </a:solidFill>
            </a:endParaRPr>
          </a:p>
          <a:p>
            <a:r>
              <a:rPr lang="en-US" sz="2400" b="1" dirty="0">
                <a:solidFill>
                  <a:srgbClr val="002060"/>
                </a:solidFill>
              </a:rPr>
              <a:t>$407 Million + in savings to families since 1990</a:t>
            </a:r>
          </a:p>
          <a:p>
            <a:endParaRPr lang="en-US" sz="2400" b="1" dirty="0">
              <a:solidFill>
                <a:srgbClr val="002060"/>
              </a:solidFill>
            </a:endParaRPr>
          </a:p>
          <a:p>
            <a:r>
              <a:rPr lang="en-US" sz="2400" b="1" dirty="0">
                <a:solidFill>
                  <a:srgbClr val="002060"/>
                </a:solidFill>
              </a:rPr>
              <a:t>8 Million Days of lodging</a:t>
            </a:r>
          </a:p>
          <a:p>
            <a:endParaRPr lang="en-US" sz="2800" dirty="0">
              <a:solidFill>
                <a:srgbClr val="002060"/>
              </a:solidFill>
            </a:endParaRPr>
          </a:p>
          <a:p>
            <a:r>
              <a:rPr lang="en-US" sz="2400" dirty="0">
                <a:solidFill>
                  <a:srgbClr val="002060"/>
                </a:solidFill>
              </a:rPr>
              <a:t>Our Fisher House hosted 1,000 guests in 2019 (300 families loved) and have saved military families almost $1.9 million since our opening in 2010.  We were #48.</a:t>
            </a:r>
          </a:p>
          <a:p>
            <a:endParaRPr lang="en-US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9"/>
          <p:cNvSpPr txBox="1">
            <a:spLocks noChangeArrowheads="1"/>
          </p:cNvSpPr>
          <p:nvPr/>
        </p:nvSpPr>
        <p:spPr bwMode="auto">
          <a:xfrm>
            <a:off x="2574926" y="3429001"/>
            <a:ext cx="6873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en-US" altLang="en-US">
              <a:latin typeface="Arial" charset="0"/>
            </a:endParaRPr>
          </a:p>
        </p:txBody>
      </p:sp>
      <p:sp>
        <p:nvSpPr>
          <p:cNvPr id="31747" name="Text Box 4"/>
          <p:cNvSpPr txBox="1">
            <a:spLocks noChangeArrowheads="1"/>
          </p:cNvSpPr>
          <p:nvPr/>
        </p:nvSpPr>
        <p:spPr bwMode="auto">
          <a:xfrm>
            <a:off x="3475074" y="76201"/>
            <a:ext cx="54864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3600" b="1" dirty="0">
                <a:solidFill>
                  <a:srgbClr val="002060"/>
                </a:solidFill>
                <a:latin typeface="Arial Rounded MT Bold" pitchFamily="34" charset="0"/>
              </a:rPr>
              <a:t>Fisher House </a:t>
            </a:r>
          </a:p>
          <a:p>
            <a:pPr algn="ctr" eaLnBrk="1" hangingPunct="1"/>
            <a:r>
              <a:rPr lang="en-US" altLang="en-US" sz="3600" b="1" dirty="0">
                <a:solidFill>
                  <a:srgbClr val="002060"/>
                </a:solidFill>
                <a:latin typeface="Arial Rounded MT Bold" pitchFamily="34" charset="0"/>
              </a:rPr>
              <a:t>of the Emerald Coast</a:t>
            </a:r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0216" y="1866900"/>
            <a:ext cx="35814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6572" y="2622697"/>
            <a:ext cx="4875212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50B7DC-07B9-4C1C-A04B-413484EAB92C}"/>
              </a:ext>
            </a:extLst>
          </p:cNvPr>
          <p:cNvSpPr/>
          <p:nvPr/>
        </p:nvSpPr>
        <p:spPr>
          <a:xfrm>
            <a:off x="148856" y="5146732"/>
            <a:ext cx="60577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2400" dirty="0">
                <a:solidFill>
                  <a:srgbClr val="003399"/>
                </a:solidFill>
                <a:latin typeface="Arial Rounded MT Bold" pitchFamily="34" charset="0"/>
              </a:rPr>
              <a:t>Commitment to 5 Star Quality, $80,000 furniture replacement in 2018, $80,000 exterior improvements in 2019</a:t>
            </a:r>
          </a:p>
        </p:txBody>
      </p:sp>
    </p:spTree>
    <p:extLst>
      <p:ext uri="{BB962C8B-B14F-4D97-AF65-F5344CB8AC3E}">
        <p14:creationId xmlns:p14="http://schemas.microsoft.com/office/powerpoint/2010/main" val="2674661922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9"/>
          <p:cNvSpPr txBox="1">
            <a:spLocks noChangeArrowheads="1"/>
          </p:cNvSpPr>
          <p:nvPr/>
        </p:nvSpPr>
        <p:spPr bwMode="auto">
          <a:xfrm>
            <a:off x="2574926" y="3429001"/>
            <a:ext cx="6873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en-US" altLang="en-US">
              <a:latin typeface="Arial" charset="0"/>
            </a:endParaRPr>
          </a:p>
        </p:txBody>
      </p:sp>
      <p:sp>
        <p:nvSpPr>
          <p:cNvPr id="31747" name="Text Box 4"/>
          <p:cNvSpPr txBox="1">
            <a:spLocks noChangeArrowheads="1"/>
          </p:cNvSpPr>
          <p:nvPr/>
        </p:nvSpPr>
        <p:spPr bwMode="auto">
          <a:xfrm>
            <a:off x="3475074" y="76201"/>
            <a:ext cx="54864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3600" b="1" dirty="0">
                <a:solidFill>
                  <a:srgbClr val="002060"/>
                </a:solidFill>
                <a:latin typeface="Arial Rounded MT Bold" pitchFamily="34" charset="0"/>
              </a:rPr>
              <a:t>Fisher House </a:t>
            </a:r>
          </a:p>
          <a:p>
            <a:pPr algn="ctr" eaLnBrk="1" hangingPunct="1"/>
            <a:r>
              <a:rPr lang="en-US" altLang="en-US" sz="3600" b="1" dirty="0">
                <a:solidFill>
                  <a:srgbClr val="002060"/>
                </a:solidFill>
                <a:latin typeface="Arial Rounded MT Bold" pitchFamily="34" charset="0"/>
              </a:rPr>
              <a:t>of the Emerald Coast</a:t>
            </a:r>
          </a:p>
        </p:txBody>
      </p:sp>
      <p:pic>
        <p:nvPicPr>
          <p:cNvPr id="6" name="Picture 5" descr="A picture containing grass, outdoor, building, park&#10;&#10;Description automatically generated">
            <a:extLst>
              <a:ext uri="{FF2B5EF4-FFF2-40B4-BE49-F238E27FC236}">
                <a16:creationId xmlns:a16="http://schemas.microsoft.com/office/drawing/2014/main" id="{8A28707F-4CD2-4DC8-AD73-3901242DB1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29" y="2515535"/>
            <a:ext cx="3864414" cy="2898311"/>
          </a:xfrm>
          <a:prstGeom prst="rect">
            <a:avLst/>
          </a:prstGeom>
        </p:spPr>
      </p:pic>
      <p:pic>
        <p:nvPicPr>
          <p:cNvPr id="8" name="Picture 7" descr="A close up of a street&#10;&#10;Description automatically generated">
            <a:extLst>
              <a:ext uri="{FF2B5EF4-FFF2-40B4-BE49-F238E27FC236}">
                <a16:creationId xmlns:a16="http://schemas.microsoft.com/office/drawing/2014/main" id="{58DF2BDF-0AB5-4156-9837-BFCDEF9A81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097" y="3428999"/>
            <a:ext cx="3690801" cy="27681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101BB97-E7EF-4A74-9FF6-C16B441B0C9A}"/>
              </a:ext>
            </a:extLst>
          </p:cNvPr>
          <p:cNvSpPr/>
          <p:nvPr/>
        </p:nvSpPr>
        <p:spPr>
          <a:xfrm>
            <a:off x="-676856" y="1682619"/>
            <a:ext cx="60577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2000" dirty="0">
                <a:solidFill>
                  <a:srgbClr val="003399"/>
                </a:solidFill>
                <a:latin typeface="Arial Rounded MT Bold" pitchFamily="34" charset="0"/>
              </a:rPr>
              <a:t>Before = UGLY</a:t>
            </a:r>
          </a:p>
          <a:p>
            <a:pPr lvl="0" algn="ctr"/>
            <a:r>
              <a:rPr lang="en-US" altLang="en-US" sz="2000" dirty="0">
                <a:solidFill>
                  <a:srgbClr val="003399"/>
                </a:solidFill>
                <a:latin typeface="Arial Rounded MT Bold" pitchFamily="34" charset="0"/>
              </a:rPr>
              <a:t>i.e., We can do a lot better for you!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B0580A-182D-4B34-9A94-6A8DB86BD31A}"/>
              </a:ext>
            </a:extLst>
          </p:cNvPr>
          <p:cNvSpPr/>
          <p:nvPr/>
        </p:nvSpPr>
        <p:spPr>
          <a:xfrm>
            <a:off x="5101015" y="1853815"/>
            <a:ext cx="60577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2000" dirty="0">
                <a:solidFill>
                  <a:srgbClr val="003399"/>
                </a:solidFill>
                <a:latin typeface="Arial Rounded MT Bold" pitchFamily="34" charset="0"/>
              </a:rPr>
              <a:t>After = WOW</a:t>
            </a:r>
          </a:p>
          <a:p>
            <a:pPr lvl="0" algn="ctr"/>
            <a:r>
              <a:rPr lang="en-US" altLang="en-US" sz="2000" dirty="0">
                <a:solidFill>
                  <a:srgbClr val="003399"/>
                </a:solidFill>
                <a:latin typeface="Arial Rounded MT Bold" pitchFamily="34" charset="0"/>
              </a:rPr>
              <a:t>Surfaces are lovely, slip resistant, wheelchair and cane friendly, now ADA compliant.  Who gets excited over concrete???  ME!</a:t>
            </a:r>
          </a:p>
        </p:txBody>
      </p:sp>
      <p:pic>
        <p:nvPicPr>
          <p:cNvPr id="4" name="Picture 3" descr="A picture containing grass, outdoor, sitting, building&#10;&#10;Description automatically generated">
            <a:extLst>
              <a:ext uri="{FF2B5EF4-FFF2-40B4-BE49-F238E27FC236}">
                <a16:creationId xmlns:a16="http://schemas.microsoft.com/office/drawing/2014/main" id="{3550035C-A0BC-41D5-93E8-9B1093B15A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129" y="3383401"/>
            <a:ext cx="3812394" cy="285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015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nise Edwards Furniture 2018">
            <a:extLst>
              <a:ext uri="{FF2B5EF4-FFF2-40B4-BE49-F238E27FC236}">
                <a16:creationId xmlns:a16="http://schemas.microsoft.com/office/drawing/2014/main" id="{C1CC8880-B1BB-49CC-B8CA-299CF3AFC5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12" y="1733551"/>
            <a:ext cx="2857500" cy="2143125"/>
          </a:xfrm>
          <a:prstGeom prst="rect">
            <a:avLst/>
          </a:prstGeom>
        </p:spPr>
      </p:pic>
      <p:pic>
        <p:nvPicPr>
          <p:cNvPr id="5" name="Picture 4" descr="IMG_0146">
            <a:extLst>
              <a:ext uri="{FF2B5EF4-FFF2-40B4-BE49-F238E27FC236}">
                <a16:creationId xmlns:a16="http://schemas.microsoft.com/office/drawing/2014/main" id="{878A8721-E1C8-4AA3-A6FA-0B3C616DE6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249" y="1569275"/>
            <a:ext cx="3205163" cy="2143125"/>
          </a:xfrm>
          <a:prstGeom prst="rect">
            <a:avLst/>
          </a:prstGeom>
        </p:spPr>
      </p:pic>
      <p:pic>
        <p:nvPicPr>
          <p:cNvPr id="7" name="Picture 6" descr="IMG_0148">
            <a:extLst>
              <a:ext uri="{FF2B5EF4-FFF2-40B4-BE49-F238E27FC236}">
                <a16:creationId xmlns:a16="http://schemas.microsoft.com/office/drawing/2014/main" id="{FC7F4FC3-8B54-4010-86D6-F57ABA751C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30" y="4040952"/>
            <a:ext cx="3205163" cy="2143125"/>
          </a:xfrm>
          <a:prstGeom prst="rect">
            <a:avLst/>
          </a:prstGeom>
        </p:spPr>
      </p:pic>
      <p:pic>
        <p:nvPicPr>
          <p:cNvPr id="9" name="Picture 8" descr="IMG_0149">
            <a:extLst>
              <a:ext uri="{FF2B5EF4-FFF2-40B4-BE49-F238E27FC236}">
                <a16:creationId xmlns:a16="http://schemas.microsoft.com/office/drawing/2014/main" id="{2E44F350-2962-4F37-8C0F-57D4DFA324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158" y="3876676"/>
            <a:ext cx="3205163" cy="2143125"/>
          </a:xfrm>
          <a:prstGeom prst="rect">
            <a:avLst/>
          </a:prstGeom>
        </p:spPr>
      </p:pic>
      <p:pic>
        <p:nvPicPr>
          <p:cNvPr id="6" name="Picture 5" descr="Mcalpin Team Furniture Arrival">
            <a:extLst>
              <a:ext uri="{FF2B5EF4-FFF2-40B4-BE49-F238E27FC236}">
                <a16:creationId xmlns:a16="http://schemas.microsoft.com/office/drawing/2014/main" id="{7E3C3A60-B763-44BE-A617-1E1E0E1611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106" y="3948175"/>
            <a:ext cx="2981202" cy="22359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89E8E8-1831-4A23-A30E-EF8D0D7FDB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8178" y="1690903"/>
            <a:ext cx="2135643" cy="213564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4B350C6-BEC6-47D2-8662-BBA98628A542}"/>
              </a:ext>
            </a:extLst>
          </p:cNvPr>
          <p:cNvSpPr txBox="1">
            <a:spLocks/>
          </p:cNvSpPr>
          <p:nvPr/>
        </p:nvSpPr>
        <p:spPr>
          <a:xfrm>
            <a:off x="2038350" y="459581"/>
            <a:ext cx="8041315" cy="115887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>
                <a:latin typeface="Arial Rounded MT Bold" panose="020F0704030504030204" pitchFamily="34" charset="0"/>
              </a:rPr>
              <a:t>Furniture arrives…..</a:t>
            </a:r>
          </a:p>
        </p:txBody>
      </p:sp>
    </p:spTree>
    <p:extLst>
      <p:ext uri="{BB962C8B-B14F-4D97-AF65-F5344CB8AC3E}">
        <p14:creationId xmlns:p14="http://schemas.microsoft.com/office/powerpoint/2010/main" val="123206089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150">
            <a:extLst>
              <a:ext uri="{FF2B5EF4-FFF2-40B4-BE49-F238E27FC236}">
                <a16:creationId xmlns:a16="http://schemas.microsoft.com/office/drawing/2014/main" id="{EA83C7D8-4EDF-4D2F-AB1E-4190F92CB8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85" y="1697251"/>
            <a:ext cx="3205163" cy="2143125"/>
          </a:xfrm>
          <a:prstGeom prst="rect">
            <a:avLst/>
          </a:prstGeom>
        </p:spPr>
      </p:pic>
      <p:pic>
        <p:nvPicPr>
          <p:cNvPr id="5" name="Picture 4" descr="IMG_0151">
            <a:extLst>
              <a:ext uri="{FF2B5EF4-FFF2-40B4-BE49-F238E27FC236}">
                <a16:creationId xmlns:a16="http://schemas.microsoft.com/office/drawing/2014/main" id="{82A90766-F49F-48C6-8827-28CA0ECFAD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797" y="1601877"/>
            <a:ext cx="3205163" cy="2143125"/>
          </a:xfrm>
          <a:prstGeom prst="rect">
            <a:avLst/>
          </a:prstGeom>
        </p:spPr>
      </p:pic>
      <p:pic>
        <p:nvPicPr>
          <p:cNvPr id="7" name="Picture 6" descr="IMG_0152">
            <a:extLst>
              <a:ext uri="{FF2B5EF4-FFF2-40B4-BE49-F238E27FC236}">
                <a16:creationId xmlns:a16="http://schemas.microsoft.com/office/drawing/2014/main" id="{898468DE-71C0-4A3E-83FD-FC1CD64C95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13" y="4166026"/>
            <a:ext cx="6739988" cy="1812131"/>
          </a:xfrm>
          <a:prstGeom prst="rect">
            <a:avLst/>
          </a:prstGeom>
        </p:spPr>
      </p:pic>
      <p:pic>
        <p:nvPicPr>
          <p:cNvPr id="9" name="Picture 8" descr="IMG_0153">
            <a:extLst>
              <a:ext uri="{FF2B5EF4-FFF2-40B4-BE49-F238E27FC236}">
                <a16:creationId xmlns:a16="http://schemas.microsoft.com/office/drawing/2014/main" id="{7FCB32A1-7CF0-499F-911F-4B2C878F73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796" y="4000528"/>
            <a:ext cx="3205163" cy="21431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A6B141-30CE-4290-9AA2-5396935A08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2613" y="1694398"/>
            <a:ext cx="3206774" cy="214597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B40BE0A-3FA4-400D-A827-CF7F32C5AA0C}"/>
              </a:ext>
            </a:extLst>
          </p:cNvPr>
          <p:cNvSpPr txBox="1">
            <a:spLocks/>
          </p:cNvSpPr>
          <p:nvPr/>
        </p:nvSpPr>
        <p:spPr>
          <a:xfrm>
            <a:off x="2038350" y="459581"/>
            <a:ext cx="8041315" cy="115887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>
                <a:latin typeface="Arial Rounded MT Bold" panose="020F0704030504030204" pitchFamily="34" charset="0"/>
              </a:rPr>
              <a:t>Check out 5-Star Wow</a:t>
            </a:r>
          </a:p>
        </p:txBody>
      </p:sp>
    </p:spTree>
    <p:extLst>
      <p:ext uri="{BB962C8B-B14F-4D97-AF65-F5344CB8AC3E}">
        <p14:creationId xmlns:p14="http://schemas.microsoft.com/office/powerpoint/2010/main" val="19813603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511</Words>
  <Application>Microsoft Office PowerPoint</Application>
  <PresentationFormat>Widescreen</PresentationFormat>
  <Paragraphs>62</Paragraphs>
  <Slides>18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Arial Rounded MT Bold</vt:lpstr>
      <vt:lpstr>Calibri</vt:lpstr>
      <vt:lpstr>Times New Roman</vt:lpstr>
      <vt:lpstr>4_Office Theme</vt:lpstr>
      <vt:lpstr>Chart</vt:lpstr>
      <vt:lpstr>PowerPoint Presentation</vt:lpstr>
      <vt:lpstr>WHAT IS THE FISHER HOUSE?</vt:lpstr>
      <vt:lpstr>PowerPoint Presentation</vt:lpstr>
      <vt:lpstr>Zachary Fisher</vt:lpstr>
      <vt:lpstr>About Fisher House Foundation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Contact information</vt:lpstr>
    </vt:vector>
  </TitlesOfParts>
  <Company>U.S. Air Force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PRESCOTT, NANCY L GS-11 USAF AFSOC 1 SOFSS/FSH</dc:creator>
  <cp:lastModifiedBy>Mia Hughes</cp:lastModifiedBy>
  <cp:revision>10</cp:revision>
  <dcterms:created xsi:type="dcterms:W3CDTF">2020-05-21T12:50:30Z</dcterms:created>
  <dcterms:modified xsi:type="dcterms:W3CDTF">2020-05-26T16:46:02Z</dcterms:modified>
</cp:coreProperties>
</file>